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6"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04" d="100"/>
          <a:sy n="104" d="100"/>
        </p:scale>
        <p:origin x="232"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49EFE-BA6A-63C0-D7A4-4D9D613F61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62E26F1-065C-673E-8603-EEF6A282AF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2976C3-3B74-A384-4F11-AC7559A8438E}"/>
              </a:ext>
            </a:extLst>
          </p:cNvPr>
          <p:cNvSpPr>
            <a:spLocks noGrp="1"/>
          </p:cNvSpPr>
          <p:nvPr>
            <p:ph type="dt" sz="half" idx="10"/>
          </p:nvPr>
        </p:nvSpPr>
        <p:spPr/>
        <p:txBody>
          <a:bodyPr/>
          <a:lstStyle/>
          <a:p>
            <a:fld id="{7EDA5ECF-03A6-224D-8124-EBB249F9D1F4}" type="datetimeFigureOut">
              <a:rPr lang="en-US" smtClean="0"/>
              <a:t>11/12/25</a:t>
            </a:fld>
            <a:endParaRPr lang="en-US"/>
          </a:p>
        </p:txBody>
      </p:sp>
      <p:sp>
        <p:nvSpPr>
          <p:cNvPr id="5" name="Footer Placeholder 4">
            <a:extLst>
              <a:ext uri="{FF2B5EF4-FFF2-40B4-BE49-F238E27FC236}">
                <a16:creationId xmlns:a16="http://schemas.microsoft.com/office/drawing/2014/main" id="{F47D56E9-CDED-2846-6C90-4F9309E6A7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48358F-D13A-29E2-C6B5-245B5AFA18CA}"/>
              </a:ext>
            </a:extLst>
          </p:cNvPr>
          <p:cNvSpPr>
            <a:spLocks noGrp="1"/>
          </p:cNvSpPr>
          <p:nvPr>
            <p:ph type="sldNum" sz="quarter" idx="12"/>
          </p:nvPr>
        </p:nvSpPr>
        <p:spPr/>
        <p:txBody>
          <a:bodyPr/>
          <a:lstStyle/>
          <a:p>
            <a:fld id="{659A5D70-D75F-0C4E-AB36-8A9C161FFA89}" type="slidenum">
              <a:rPr lang="en-US" smtClean="0"/>
              <a:t>‹#›</a:t>
            </a:fld>
            <a:endParaRPr lang="en-US"/>
          </a:p>
        </p:txBody>
      </p:sp>
    </p:spTree>
    <p:extLst>
      <p:ext uri="{BB962C8B-B14F-4D97-AF65-F5344CB8AC3E}">
        <p14:creationId xmlns:p14="http://schemas.microsoft.com/office/powerpoint/2010/main" val="4153355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398D-0AA7-C9E7-D3BB-ED27CB5193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F58D318-3D49-321D-44A9-1C4AA050DE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EB8DAE-EE69-0F66-56A2-FBF045F3F8A5}"/>
              </a:ext>
            </a:extLst>
          </p:cNvPr>
          <p:cNvSpPr>
            <a:spLocks noGrp="1"/>
          </p:cNvSpPr>
          <p:nvPr>
            <p:ph type="dt" sz="half" idx="10"/>
          </p:nvPr>
        </p:nvSpPr>
        <p:spPr/>
        <p:txBody>
          <a:bodyPr/>
          <a:lstStyle/>
          <a:p>
            <a:fld id="{7EDA5ECF-03A6-224D-8124-EBB249F9D1F4}" type="datetimeFigureOut">
              <a:rPr lang="en-US" smtClean="0"/>
              <a:t>11/12/25</a:t>
            </a:fld>
            <a:endParaRPr lang="en-US"/>
          </a:p>
        </p:txBody>
      </p:sp>
      <p:sp>
        <p:nvSpPr>
          <p:cNvPr id="5" name="Footer Placeholder 4">
            <a:extLst>
              <a:ext uri="{FF2B5EF4-FFF2-40B4-BE49-F238E27FC236}">
                <a16:creationId xmlns:a16="http://schemas.microsoft.com/office/drawing/2014/main" id="{D2A0F3E9-1DA2-C5E7-A2F3-C6036E198F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19D9BB-8497-BCB9-A5AB-9685B586D091}"/>
              </a:ext>
            </a:extLst>
          </p:cNvPr>
          <p:cNvSpPr>
            <a:spLocks noGrp="1"/>
          </p:cNvSpPr>
          <p:nvPr>
            <p:ph type="sldNum" sz="quarter" idx="12"/>
          </p:nvPr>
        </p:nvSpPr>
        <p:spPr/>
        <p:txBody>
          <a:bodyPr/>
          <a:lstStyle/>
          <a:p>
            <a:fld id="{659A5D70-D75F-0C4E-AB36-8A9C161FFA89}" type="slidenum">
              <a:rPr lang="en-US" smtClean="0"/>
              <a:t>‹#›</a:t>
            </a:fld>
            <a:endParaRPr lang="en-US"/>
          </a:p>
        </p:txBody>
      </p:sp>
    </p:spTree>
    <p:extLst>
      <p:ext uri="{BB962C8B-B14F-4D97-AF65-F5344CB8AC3E}">
        <p14:creationId xmlns:p14="http://schemas.microsoft.com/office/powerpoint/2010/main" val="1980370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7AE465-88FC-9A75-3F47-5B94B2839B7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E2D9804-0237-8E25-7395-8B8776776B1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C255EF-0D05-B887-F031-DC9A9B50E9DA}"/>
              </a:ext>
            </a:extLst>
          </p:cNvPr>
          <p:cNvSpPr>
            <a:spLocks noGrp="1"/>
          </p:cNvSpPr>
          <p:nvPr>
            <p:ph type="dt" sz="half" idx="10"/>
          </p:nvPr>
        </p:nvSpPr>
        <p:spPr/>
        <p:txBody>
          <a:bodyPr/>
          <a:lstStyle/>
          <a:p>
            <a:fld id="{7EDA5ECF-03A6-224D-8124-EBB249F9D1F4}" type="datetimeFigureOut">
              <a:rPr lang="en-US" smtClean="0"/>
              <a:t>11/12/25</a:t>
            </a:fld>
            <a:endParaRPr lang="en-US"/>
          </a:p>
        </p:txBody>
      </p:sp>
      <p:sp>
        <p:nvSpPr>
          <p:cNvPr id="5" name="Footer Placeholder 4">
            <a:extLst>
              <a:ext uri="{FF2B5EF4-FFF2-40B4-BE49-F238E27FC236}">
                <a16:creationId xmlns:a16="http://schemas.microsoft.com/office/drawing/2014/main" id="{E064056C-3AFB-5914-887A-67FE05AECD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C12452-37FB-3D73-2B31-4B69C4F2B3A5}"/>
              </a:ext>
            </a:extLst>
          </p:cNvPr>
          <p:cNvSpPr>
            <a:spLocks noGrp="1"/>
          </p:cNvSpPr>
          <p:nvPr>
            <p:ph type="sldNum" sz="quarter" idx="12"/>
          </p:nvPr>
        </p:nvSpPr>
        <p:spPr/>
        <p:txBody>
          <a:bodyPr/>
          <a:lstStyle/>
          <a:p>
            <a:fld id="{659A5D70-D75F-0C4E-AB36-8A9C161FFA89}" type="slidenum">
              <a:rPr lang="en-US" smtClean="0"/>
              <a:t>‹#›</a:t>
            </a:fld>
            <a:endParaRPr lang="en-US"/>
          </a:p>
        </p:txBody>
      </p:sp>
    </p:spTree>
    <p:extLst>
      <p:ext uri="{BB962C8B-B14F-4D97-AF65-F5344CB8AC3E}">
        <p14:creationId xmlns:p14="http://schemas.microsoft.com/office/powerpoint/2010/main" val="227687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3FB7F-841D-FDE7-768D-263F15957B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BC7713-4D7E-7731-AAD6-779B274DBF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DFF57F-C236-D766-7939-0C4FDB432484}"/>
              </a:ext>
            </a:extLst>
          </p:cNvPr>
          <p:cNvSpPr>
            <a:spLocks noGrp="1"/>
          </p:cNvSpPr>
          <p:nvPr>
            <p:ph type="dt" sz="half" idx="10"/>
          </p:nvPr>
        </p:nvSpPr>
        <p:spPr/>
        <p:txBody>
          <a:bodyPr/>
          <a:lstStyle/>
          <a:p>
            <a:fld id="{7EDA5ECF-03A6-224D-8124-EBB249F9D1F4}" type="datetimeFigureOut">
              <a:rPr lang="en-US" smtClean="0"/>
              <a:t>11/12/25</a:t>
            </a:fld>
            <a:endParaRPr lang="en-US"/>
          </a:p>
        </p:txBody>
      </p:sp>
      <p:sp>
        <p:nvSpPr>
          <p:cNvPr id="5" name="Footer Placeholder 4">
            <a:extLst>
              <a:ext uri="{FF2B5EF4-FFF2-40B4-BE49-F238E27FC236}">
                <a16:creationId xmlns:a16="http://schemas.microsoft.com/office/drawing/2014/main" id="{C19366AD-4E0B-A14E-AFB7-06B2CCB8B8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3DA2A3-CF31-3239-E33E-F1F7933CE7B5}"/>
              </a:ext>
            </a:extLst>
          </p:cNvPr>
          <p:cNvSpPr>
            <a:spLocks noGrp="1"/>
          </p:cNvSpPr>
          <p:nvPr>
            <p:ph type="sldNum" sz="quarter" idx="12"/>
          </p:nvPr>
        </p:nvSpPr>
        <p:spPr/>
        <p:txBody>
          <a:bodyPr/>
          <a:lstStyle/>
          <a:p>
            <a:fld id="{659A5D70-D75F-0C4E-AB36-8A9C161FFA89}" type="slidenum">
              <a:rPr lang="en-US" smtClean="0"/>
              <a:t>‹#›</a:t>
            </a:fld>
            <a:endParaRPr lang="en-US"/>
          </a:p>
        </p:txBody>
      </p:sp>
    </p:spTree>
    <p:extLst>
      <p:ext uri="{BB962C8B-B14F-4D97-AF65-F5344CB8AC3E}">
        <p14:creationId xmlns:p14="http://schemas.microsoft.com/office/powerpoint/2010/main" val="11415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0BA5E-8FDF-421A-195F-53152002A4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CB144B-B835-A0E7-5D63-F972D81FDFA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40B819B-DECE-D53B-DD1E-96C199BE81E6}"/>
              </a:ext>
            </a:extLst>
          </p:cNvPr>
          <p:cNvSpPr>
            <a:spLocks noGrp="1"/>
          </p:cNvSpPr>
          <p:nvPr>
            <p:ph type="dt" sz="half" idx="10"/>
          </p:nvPr>
        </p:nvSpPr>
        <p:spPr/>
        <p:txBody>
          <a:bodyPr/>
          <a:lstStyle/>
          <a:p>
            <a:fld id="{7EDA5ECF-03A6-224D-8124-EBB249F9D1F4}" type="datetimeFigureOut">
              <a:rPr lang="en-US" smtClean="0"/>
              <a:t>11/12/25</a:t>
            </a:fld>
            <a:endParaRPr lang="en-US"/>
          </a:p>
        </p:txBody>
      </p:sp>
      <p:sp>
        <p:nvSpPr>
          <p:cNvPr id="5" name="Footer Placeholder 4">
            <a:extLst>
              <a:ext uri="{FF2B5EF4-FFF2-40B4-BE49-F238E27FC236}">
                <a16:creationId xmlns:a16="http://schemas.microsoft.com/office/drawing/2014/main" id="{CC48E509-37B6-FE29-2BBF-C257CE49E5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BD7D7D-3DAC-8743-8D8F-C89F2979D0C7}"/>
              </a:ext>
            </a:extLst>
          </p:cNvPr>
          <p:cNvSpPr>
            <a:spLocks noGrp="1"/>
          </p:cNvSpPr>
          <p:nvPr>
            <p:ph type="sldNum" sz="quarter" idx="12"/>
          </p:nvPr>
        </p:nvSpPr>
        <p:spPr/>
        <p:txBody>
          <a:bodyPr/>
          <a:lstStyle/>
          <a:p>
            <a:fld id="{659A5D70-D75F-0C4E-AB36-8A9C161FFA89}" type="slidenum">
              <a:rPr lang="en-US" smtClean="0"/>
              <a:t>‹#›</a:t>
            </a:fld>
            <a:endParaRPr lang="en-US"/>
          </a:p>
        </p:txBody>
      </p:sp>
    </p:spTree>
    <p:extLst>
      <p:ext uri="{BB962C8B-B14F-4D97-AF65-F5344CB8AC3E}">
        <p14:creationId xmlns:p14="http://schemas.microsoft.com/office/powerpoint/2010/main" val="613998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DC020-92C9-F378-69B9-046464E070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8FDFCB-D631-D41E-F203-9E51D0661FA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B7D671-41B0-2AA3-D7FE-C7C9AAD98D0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2028037-DE1D-F8A1-EF69-02C508B739D8}"/>
              </a:ext>
            </a:extLst>
          </p:cNvPr>
          <p:cNvSpPr>
            <a:spLocks noGrp="1"/>
          </p:cNvSpPr>
          <p:nvPr>
            <p:ph type="dt" sz="half" idx="10"/>
          </p:nvPr>
        </p:nvSpPr>
        <p:spPr/>
        <p:txBody>
          <a:bodyPr/>
          <a:lstStyle/>
          <a:p>
            <a:fld id="{7EDA5ECF-03A6-224D-8124-EBB249F9D1F4}" type="datetimeFigureOut">
              <a:rPr lang="en-US" smtClean="0"/>
              <a:t>11/12/25</a:t>
            </a:fld>
            <a:endParaRPr lang="en-US"/>
          </a:p>
        </p:txBody>
      </p:sp>
      <p:sp>
        <p:nvSpPr>
          <p:cNvPr id="6" name="Footer Placeholder 5">
            <a:extLst>
              <a:ext uri="{FF2B5EF4-FFF2-40B4-BE49-F238E27FC236}">
                <a16:creationId xmlns:a16="http://schemas.microsoft.com/office/drawing/2014/main" id="{B7A8B3C1-C96E-5503-8665-FC4FC2B6AE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D75FE3-3CC1-213C-9A4B-B7523E7BEEAB}"/>
              </a:ext>
            </a:extLst>
          </p:cNvPr>
          <p:cNvSpPr>
            <a:spLocks noGrp="1"/>
          </p:cNvSpPr>
          <p:nvPr>
            <p:ph type="sldNum" sz="quarter" idx="12"/>
          </p:nvPr>
        </p:nvSpPr>
        <p:spPr/>
        <p:txBody>
          <a:bodyPr/>
          <a:lstStyle/>
          <a:p>
            <a:fld id="{659A5D70-D75F-0C4E-AB36-8A9C161FFA89}" type="slidenum">
              <a:rPr lang="en-US" smtClean="0"/>
              <a:t>‹#›</a:t>
            </a:fld>
            <a:endParaRPr lang="en-US"/>
          </a:p>
        </p:txBody>
      </p:sp>
    </p:spTree>
    <p:extLst>
      <p:ext uri="{BB962C8B-B14F-4D97-AF65-F5344CB8AC3E}">
        <p14:creationId xmlns:p14="http://schemas.microsoft.com/office/powerpoint/2010/main" val="36238979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03ABA-F455-AC57-2D04-DC60FD1F5DD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B6E223-48BD-C2A5-8FDB-99C6A687F8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19CB9B-772C-88E3-5B53-55F2783146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EFC1F4-03CE-0584-D2FA-A5201C05F7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62FDFD-D109-5926-2BCD-A8D5FB733AA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34E7D39-5CDD-A302-F04B-051F581961D3}"/>
              </a:ext>
            </a:extLst>
          </p:cNvPr>
          <p:cNvSpPr>
            <a:spLocks noGrp="1"/>
          </p:cNvSpPr>
          <p:nvPr>
            <p:ph type="dt" sz="half" idx="10"/>
          </p:nvPr>
        </p:nvSpPr>
        <p:spPr/>
        <p:txBody>
          <a:bodyPr/>
          <a:lstStyle/>
          <a:p>
            <a:fld id="{7EDA5ECF-03A6-224D-8124-EBB249F9D1F4}" type="datetimeFigureOut">
              <a:rPr lang="en-US" smtClean="0"/>
              <a:t>11/12/25</a:t>
            </a:fld>
            <a:endParaRPr lang="en-US"/>
          </a:p>
        </p:txBody>
      </p:sp>
      <p:sp>
        <p:nvSpPr>
          <p:cNvPr id="8" name="Footer Placeholder 7">
            <a:extLst>
              <a:ext uri="{FF2B5EF4-FFF2-40B4-BE49-F238E27FC236}">
                <a16:creationId xmlns:a16="http://schemas.microsoft.com/office/drawing/2014/main" id="{00510185-7CF1-5FDE-82ED-F1E633C214C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0D55ACF-C4BA-C758-978D-E7EF4F46BF79}"/>
              </a:ext>
            </a:extLst>
          </p:cNvPr>
          <p:cNvSpPr>
            <a:spLocks noGrp="1"/>
          </p:cNvSpPr>
          <p:nvPr>
            <p:ph type="sldNum" sz="quarter" idx="12"/>
          </p:nvPr>
        </p:nvSpPr>
        <p:spPr/>
        <p:txBody>
          <a:bodyPr/>
          <a:lstStyle/>
          <a:p>
            <a:fld id="{659A5D70-D75F-0C4E-AB36-8A9C161FFA89}" type="slidenum">
              <a:rPr lang="en-US" smtClean="0"/>
              <a:t>‹#›</a:t>
            </a:fld>
            <a:endParaRPr lang="en-US"/>
          </a:p>
        </p:txBody>
      </p:sp>
    </p:spTree>
    <p:extLst>
      <p:ext uri="{BB962C8B-B14F-4D97-AF65-F5344CB8AC3E}">
        <p14:creationId xmlns:p14="http://schemas.microsoft.com/office/powerpoint/2010/main" val="8432014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BC811-5679-F155-328C-B26457EACC7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54AE610-DC8C-B43E-0F21-5A9D154F0B8A}"/>
              </a:ext>
            </a:extLst>
          </p:cNvPr>
          <p:cNvSpPr>
            <a:spLocks noGrp="1"/>
          </p:cNvSpPr>
          <p:nvPr>
            <p:ph type="dt" sz="half" idx="10"/>
          </p:nvPr>
        </p:nvSpPr>
        <p:spPr/>
        <p:txBody>
          <a:bodyPr/>
          <a:lstStyle/>
          <a:p>
            <a:fld id="{7EDA5ECF-03A6-224D-8124-EBB249F9D1F4}" type="datetimeFigureOut">
              <a:rPr lang="en-US" smtClean="0"/>
              <a:t>11/12/25</a:t>
            </a:fld>
            <a:endParaRPr lang="en-US"/>
          </a:p>
        </p:txBody>
      </p:sp>
      <p:sp>
        <p:nvSpPr>
          <p:cNvPr id="4" name="Footer Placeholder 3">
            <a:extLst>
              <a:ext uri="{FF2B5EF4-FFF2-40B4-BE49-F238E27FC236}">
                <a16:creationId xmlns:a16="http://schemas.microsoft.com/office/drawing/2014/main" id="{64B009C2-0458-1138-EA59-C804B690869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69E789-E130-B1FD-B17B-390287557ED7}"/>
              </a:ext>
            </a:extLst>
          </p:cNvPr>
          <p:cNvSpPr>
            <a:spLocks noGrp="1"/>
          </p:cNvSpPr>
          <p:nvPr>
            <p:ph type="sldNum" sz="quarter" idx="12"/>
          </p:nvPr>
        </p:nvSpPr>
        <p:spPr/>
        <p:txBody>
          <a:bodyPr/>
          <a:lstStyle/>
          <a:p>
            <a:fld id="{659A5D70-D75F-0C4E-AB36-8A9C161FFA89}" type="slidenum">
              <a:rPr lang="en-US" smtClean="0"/>
              <a:t>‹#›</a:t>
            </a:fld>
            <a:endParaRPr lang="en-US"/>
          </a:p>
        </p:txBody>
      </p:sp>
    </p:spTree>
    <p:extLst>
      <p:ext uri="{BB962C8B-B14F-4D97-AF65-F5344CB8AC3E}">
        <p14:creationId xmlns:p14="http://schemas.microsoft.com/office/powerpoint/2010/main" val="42325455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32D71F-CBB5-C4EB-9C4C-F782B4456D02}"/>
              </a:ext>
            </a:extLst>
          </p:cNvPr>
          <p:cNvSpPr>
            <a:spLocks noGrp="1"/>
          </p:cNvSpPr>
          <p:nvPr>
            <p:ph type="dt" sz="half" idx="10"/>
          </p:nvPr>
        </p:nvSpPr>
        <p:spPr/>
        <p:txBody>
          <a:bodyPr/>
          <a:lstStyle/>
          <a:p>
            <a:fld id="{7EDA5ECF-03A6-224D-8124-EBB249F9D1F4}" type="datetimeFigureOut">
              <a:rPr lang="en-US" smtClean="0"/>
              <a:t>11/12/25</a:t>
            </a:fld>
            <a:endParaRPr lang="en-US"/>
          </a:p>
        </p:txBody>
      </p:sp>
      <p:sp>
        <p:nvSpPr>
          <p:cNvPr id="3" name="Footer Placeholder 2">
            <a:extLst>
              <a:ext uri="{FF2B5EF4-FFF2-40B4-BE49-F238E27FC236}">
                <a16:creationId xmlns:a16="http://schemas.microsoft.com/office/drawing/2014/main" id="{55602179-3509-BD46-E13A-8AE33E744B4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D79DBA3-524C-A6A0-4A2D-BEBF2001B8FF}"/>
              </a:ext>
            </a:extLst>
          </p:cNvPr>
          <p:cNvSpPr>
            <a:spLocks noGrp="1"/>
          </p:cNvSpPr>
          <p:nvPr>
            <p:ph type="sldNum" sz="quarter" idx="12"/>
          </p:nvPr>
        </p:nvSpPr>
        <p:spPr/>
        <p:txBody>
          <a:bodyPr/>
          <a:lstStyle/>
          <a:p>
            <a:fld id="{659A5D70-D75F-0C4E-AB36-8A9C161FFA89}" type="slidenum">
              <a:rPr lang="en-US" smtClean="0"/>
              <a:t>‹#›</a:t>
            </a:fld>
            <a:endParaRPr lang="en-US"/>
          </a:p>
        </p:txBody>
      </p:sp>
    </p:spTree>
    <p:extLst>
      <p:ext uri="{BB962C8B-B14F-4D97-AF65-F5344CB8AC3E}">
        <p14:creationId xmlns:p14="http://schemas.microsoft.com/office/powerpoint/2010/main" val="38613743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131C8-4670-DFC2-24E3-9655F32560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993067-6711-3801-B958-F84CF1E0AA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98B1E3E-CA14-B8FF-AAAD-4B93409B0A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D0A217-D209-B273-BA1A-D0586B357946}"/>
              </a:ext>
            </a:extLst>
          </p:cNvPr>
          <p:cNvSpPr>
            <a:spLocks noGrp="1"/>
          </p:cNvSpPr>
          <p:nvPr>
            <p:ph type="dt" sz="half" idx="10"/>
          </p:nvPr>
        </p:nvSpPr>
        <p:spPr/>
        <p:txBody>
          <a:bodyPr/>
          <a:lstStyle/>
          <a:p>
            <a:fld id="{7EDA5ECF-03A6-224D-8124-EBB249F9D1F4}" type="datetimeFigureOut">
              <a:rPr lang="en-US" smtClean="0"/>
              <a:t>11/12/25</a:t>
            </a:fld>
            <a:endParaRPr lang="en-US"/>
          </a:p>
        </p:txBody>
      </p:sp>
      <p:sp>
        <p:nvSpPr>
          <p:cNvPr id="6" name="Footer Placeholder 5">
            <a:extLst>
              <a:ext uri="{FF2B5EF4-FFF2-40B4-BE49-F238E27FC236}">
                <a16:creationId xmlns:a16="http://schemas.microsoft.com/office/drawing/2014/main" id="{2587840C-1FD0-6AF6-3C5E-93E3694C6B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02B737-0239-84B2-5594-52B75BE9B705}"/>
              </a:ext>
            </a:extLst>
          </p:cNvPr>
          <p:cNvSpPr>
            <a:spLocks noGrp="1"/>
          </p:cNvSpPr>
          <p:nvPr>
            <p:ph type="sldNum" sz="quarter" idx="12"/>
          </p:nvPr>
        </p:nvSpPr>
        <p:spPr/>
        <p:txBody>
          <a:bodyPr/>
          <a:lstStyle/>
          <a:p>
            <a:fld id="{659A5D70-D75F-0C4E-AB36-8A9C161FFA89}" type="slidenum">
              <a:rPr lang="en-US" smtClean="0"/>
              <a:t>‹#›</a:t>
            </a:fld>
            <a:endParaRPr lang="en-US"/>
          </a:p>
        </p:txBody>
      </p:sp>
    </p:spTree>
    <p:extLst>
      <p:ext uri="{BB962C8B-B14F-4D97-AF65-F5344CB8AC3E}">
        <p14:creationId xmlns:p14="http://schemas.microsoft.com/office/powerpoint/2010/main" val="2387341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A7003-CE06-144F-D6B0-8BD7E927FD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E33F340-52A8-1A84-B307-F0FC8E4B83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4139AC-CC3D-9095-122F-853EA030C8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3E2317-931C-AB53-2EF2-04C687661A2E}"/>
              </a:ext>
            </a:extLst>
          </p:cNvPr>
          <p:cNvSpPr>
            <a:spLocks noGrp="1"/>
          </p:cNvSpPr>
          <p:nvPr>
            <p:ph type="dt" sz="half" idx="10"/>
          </p:nvPr>
        </p:nvSpPr>
        <p:spPr/>
        <p:txBody>
          <a:bodyPr/>
          <a:lstStyle/>
          <a:p>
            <a:fld id="{7EDA5ECF-03A6-224D-8124-EBB249F9D1F4}" type="datetimeFigureOut">
              <a:rPr lang="en-US" smtClean="0"/>
              <a:t>11/12/25</a:t>
            </a:fld>
            <a:endParaRPr lang="en-US"/>
          </a:p>
        </p:txBody>
      </p:sp>
      <p:sp>
        <p:nvSpPr>
          <p:cNvPr id="6" name="Footer Placeholder 5">
            <a:extLst>
              <a:ext uri="{FF2B5EF4-FFF2-40B4-BE49-F238E27FC236}">
                <a16:creationId xmlns:a16="http://schemas.microsoft.com/office/drawing/2014/main" id="{EF67B8D4-010F-2023-8111-DA1F2ACB66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B2A035-3351-715B-E915-9F0AA7805B12}"/>
              </a:ext>
            </a:extLst>
          </p:cNvPr>
          <p:cNvSpPr>
            <a:spLocks noGrp="1"/>
          </p:cNvSpPr>
          <p:nvPr>
            <p:ph type="sldNum" sz="quarter" idx="12"/>
          </p:nvPr>
        </p:nvSpPr>
        <p:spPr/>
        <p:txBody>
          <a:bodyPr/>
          <a:lstStyle/>
          <a:p>
            <a:fld id="{659A5D70-D75F-0C4E-AB36-8A9C161FFA89}" type="slidenum">
              <a:rPr lang="en-US" smtClean="0"/>
              <a:t>‹#›</a:t>
            </a:fld>
            <a:endParaRPr lang="en-US"/>
          </a:p>
        </p:txBody>
      </p:sp>
    </p:spTree>
    <p:extLst>
      <p:ext uri="{BB962C8B-B14F-4D97-AF65-F5344CB8AC3E}">
        <p14:creationId xmlns:p14="http://schemas.microsoft.com/office/powerpoint/2010/main" val="3846580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7D1531-3874-99B7-A898-C306F263EB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2C9237-68E5-E74E-407E-DCDEF6AA84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ABD14C-2E4E-BA69-5651-508D626EF5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EDA5ECF-03A6-224D-8124-EBB249F9D1F4}" type="datetimeFigureOut">
              <a:rPr lang="en-US" smtClean="0"/>
              <a:t>11/12/25</a:t>
            </a:fld>
            <a:endParaRPr lang="en-US"/>
          </a:p>
        </p:txBody>
      </p:sp>
      <p:sp>
        <p:nvSpPr>
          <p:cNvPr id="5" name="Footer Placeholder 4">
            <a:extLst>
              <a:ext uri="{FF2B5EF4-FFF2-40B4-BE49-F238E27FC236}">
                <a16:creationId xmlns:a16="http://schemas.microsoft.com/office/drawing/2014/main" id="{EF0E8AD8-00C8-C24D-AD57-E2AA01A6BF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3396AD1-098C-3CA5-3C79-8E00B4441E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59A5D70-D75F-0C4E-AB36-8A9C161FFA89}" type="slidenum">
              <a:rPr lang="en-US" smtClean="0"/>
              <a:t>‹#›</a:t>
            </a:fld>
            <a:endParaRPr lang="en-US"/>
          </a:p>
        </p:txBody>
      </p:sp>
    </p:spTree>
    <p:extLst>
      <p:ext uri="{BB962C8B-B14F-4D97-AF65-F5344CB8AC3E}">
        <p14:creationId xmlns:p14="http://schemas.microsoft.com/office/powerpoint/2010/main" val="29118422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6E6E83-7211-3D2C-F04C-C6BBE06ECAE5}"/>
              </a:ext>
            </a:extLst>
          </p:cNvPr>
          <p:cNvPicPr>
            <a:picLocks noChangeAspect="1"/>
          </p:cNvPicPr>
          <p:nvPr/>
        </p:nvPicPr>
        <p:blipFill>
          <a:blip r:embed="rId2"/>
          <a:stretch>
            <a:fillRect/>
          </a:stretch>
        </p:blipFill>
        <p:spPr>
          <a:xfrm>
            <a:off x="5498756" y="0"/>
            <a:ext cx="6693243" cy="6858000"/>
          </a:xfrm>
          <a:prstGeom prst="rect">
            <a:avLst/>
          </a:prstGeom>
        </p:spPr>
      </p:pic>
      <p:sp>
        <p:nvSpPr>
          <p:cNvPr id="5" name="Rectangle 4">
            <a:extLst>
              <a:ext uri="{FF2B5EF4-FFF2-40B4-BE49-F238E27FC236}">
                <a16:creationId xmlns:a16="http://schemas.microsoft.com/office/drawing/2014/main" id="{A47ACEA9-1350-B73D-C7E1-9CD2408650A4}"/>
              </a:ext>
            </a:extLst>
          </p:cNvPr>
          <p:cNvSpPr/>
          <p:nvPr/>
        </p:nvSpPr>
        <p:spPr>
          <a:xfrm>
            <a:off x="0" y="0"/>
            <a:ext cx="6350814" cy="1569660"/>
          </a:xfrm>
          <a:prstGeom prst="rect">
            <a:avLst/>
          </a:prstGeom>
          <a:noFill/>
        </p:spPr>
        <p:txBody>
          <a:bodyPr wrap="square" lIns="91440" tIns="45720" rIns="91440" bIns="45720">
            <a:spAutoFit/>
          </a:bodyPr>
          <a:lstStyle/>
          <a:p>
            <a:pPr algn="ctr"/>
            <a:r>
              <a:rPr lang="en-US" sz="9600" b="1" cap="none" spc="50" dirty="0">
                <a:ln w="0"/>
                <a:solidFill>
                  <a:schemeClr val="bg2"/>
                </a:solidFill>
                <a:effectLst>
                  <a:innerShdw blurRad="63500" dist="50800" dir="13500000">
                    <a:srgbClr val="000000">
                      <a:alpha val="50000"/>
                    </a:srgbClr>
                  </a:innerShdw>
                </a:effectLst>
              </a:rPr>
              <a:t>Xverse</a:t>
            </a:r>
          </a:p>
        </p:txBody>
      </p:sp>
    </p:spTree>
    <p:extLst>
      <p:ext uri="{BB962C8B-B14F-4D97-AF65-F5344CB8AC3E}">
        <p14:creationId xmlns:p14="http://schemas.microsoft.com/office/powerpoint/2010/main" val="2327998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2DB7295-30FE-DD40-BE3A-D5F4731344A5}"/>
              </a:ext>
            </a:extLst>
          </p:cNvPr>
          <p:cNvSpPr txBox="1"/>
          <p:nvPr/>
        </p:nvSpPr>
        <p:spPr>
          <a:xfrm>
            <a:off x="312716" y="1564243"/>
            <a:ext cx="6123710" cy="5293757"/>
          </a:xfrm>
          <a:prstGeom prst="rect">
            <a:avLst/>
          </a:prstGeom>
          <a:noFill/>
        </p:spPr>
        <p:txBody>
          <a:bodyPr wrap="square" rtlCol="0">
            <a:spAutoFit/>
          </a:bodyPr>
          <a:lstStyle/>
          <a:p>
            <a:pPr algn="just"/>
            <a:r>
              <a:rPr lang="en-US" sz="1600" dirty="0" err="1"/>
              <a:t>XMeds</a:t>
            </a:r>
            <a:r>
              <a:rPr lang="en-US" sz="1600" dirty="0"/>
              <a:t>, a division of Xverse Technologies, is pioneering the transformation of modern medicine through the power of Artificial Intelligence. As a research-driven enterprise, we specialize in developing AI-assisted diagnostics, predictive modeling, and autonomous decision-support systems that empower clinicians, researchers, and healthcare organizations.</a:t>
            </a:r>
          </a:p>
          <a:p>
            <a:pPr algn="just"/>
            <a:endParaRPr lang="en-US" sz="1600" dirty="0"/>
          </a:p>
          <a:p>
            <a:pPr algn="just"/>
            <a:r>
              <a:rPr lang="en-US" sz="1600" dirty="0"/>
              <a:t>Our multidisciplinary team brings together expertise in Generative AI, Neural Networks, and Biomedical Data Science, translating complex biological and clinical datasets into actionable intelligence. From early disease detection to personalized treatment optimization, </a:t>
            </a:r>
            <a:r>
              <a:rPr lang="en-US" sz="1600" dirty="0" err="1"/>
              <a:t>Xmeds</a:t>
            </a:r>
            <a:r>
              <a:rPr lang="en-US" sz="1600" dirty="0"/>
              <a:t> is driving a new paradigm of precision, efficiency, and intelligence in healthcare.</a:t>
            </a:r>
          </a:p>
          <a:p>
            <a:pPr algn="just"/>
            <a:endParaRPr lang="en-US" sz="1600" dirty="0"/>
          </a:p>
          <a:p>
            <a:pPr algn="just"/>
            <a:r>
              <a:rPr lang="en-US" sz="1600" dirty="0"/>
              <a:t>Operating at the intersection of medical research and intelligent automation, we design solutions that enhance diagnostic accuracy, accelerate translational research, and improve patient outcomes.</a:t>
            </a:r>
          </a:p>
          <a:p>
            <a:pPr algn="just"/>
            <a:r>
              <a:rPr lang="en-US" sz="1600" dirty="0"/>
              <a:t>As Artificial Intelligence continues to reshape the healthcare landscape, Xverse Technologies remains at the forefront—transforming data into diagnosis and discovery into better care.</a:t>
            </a:r>
          </a:p>
          <a:p>
            <a:pPr algn="just"/>
            <a:endParaRPr lang="en-US" dirty="0"/>
          </a:p>
        </p:txBody>
      </p:sp>
      <p:pic>
        <p:nvPicPr>
          <p:cNvPr id="5" name="Picture 4">
            <a:extLst>
              <a:ext uri="{FF2B5EF4-FFF2-40B4-BE49-F238E27FC236}">
                <a16:creationId xmlns:a16="http://schemas.microsoft.com/office/drawing/2014/main" id="{DC7CB7F9-0995-2959-5EE9-B7433FFFC39B}"/>
              </a:ext>
            </a:extLst>
          </p:cNvPr>
          <p:cNvPicPr>
            <a:picLocks noChangeAspect="1"/>
          </p:cNvPicPr>
          <p:nvPr/>
        </p:nvPicPr>
        <p:blipFill>
          <a:blip r:embed="rId2"/>
          <a:stretch>
            <a:fillRect/>
          </a:stretch>
        </p:blipFill>
        <p:spPr>
          <a:xfrm>
            <a:off x="7315200" y="0"/>
            <a:ext cx="4876800" cy="6858000"/>
          </a:xfrm>
          <a:prstGeom prst="rect">
            <a:avLst/>
          </a:prstGeom>
        </p:spPr>
      </p:pic>
      <p:sp>
        <p:nvSpPr>
          <p:cNvPr id="6" name="TextBox 5">
            <a:extLst>
              <a:ext uri="{FF2B5EF4-FFF2-40B4-BE49-F238E27FC236}">
                <a16:creationId xmlns:a16="http://schemas.microsoft.com/office/drawing/2014/main" id="{47CBEBC2-C5ED-4FAC-08DC-FDB0247257A8}"/>
              </a:ext>
            </a:extLst>
          </p:cNvPr>
          <p:cNvSpPr txBox="1"/>
          <p:nvPr/>
        </p:nvSpPr>
        <p:spPr>
          <a:xfrm>
            <a:off x="312716" y="914400"/>
            <a:ext cx="1136080" cy="369332"/>
          </a:xfrm>
          <a:prstGeom prst="rect">
            <a:avLst/>
          </a:prstGeom>
          <a:noFill/>
        </p:spPr>
        <p:txBody>
          <a:bodyPr wrap="none" rtlCol="0">
            <a:spAutoFit/>
          </a:bodyPr>
          <a:lstStyle/>
          <a:p>
            <a:r>
              <a:rPr lang="en-US" b="1" dirty="0"/>
              <a:t>About Us</a:t>
            </a:r>
          </a:p>
        </p:txBody>
      </p:sp>
    </p:spTree>
    <p:extLst>
      <p:ext uri="{BB962C8B-B14F-4D97-AF65-F5344CB8AC3E}">
        <p14:creationId xmlns:p14="http://schemas.microsoft.com/office/powerpoint/2010/main" val="31052357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3DD6650-BB72-BCCA-E11D-895F75584D52}"/>
              </a:ext>
            </a:extLst>
          </p:cNvPr>
          <p:cNvSpPr txBox="1"/>
          <p:nvPr/>
        </p:nvSpPr>
        <p:spPr>
          <a:xfrm>
            <a:off x="331325" y="1276588"/>
            <a:ext cx="6021974" cy="4864151"/>
          </a:xfrm>
          <a:prstGeom prst="rect">
            <a:avLst/>
          </a:prstGeom>
        </p:spPr>
        <p:txBody>
          <a:bodyPr vert="horz" lIns="91440" tIns="45720" rIns="91440" bIns="45720" rtlCol="0">
            <a:noAutofit/>
          </a:bodyPr>
          <a:lstStyle/>
          <a:p>
            <a:pPr algn="just">
              <a:lnSpc>
                <a:spcPct val="90000"/>
              </a:lnSpc>
              <a:spcAft>
                <a:spcPts val="600"/>
              </a:spcAft>
            </a:pPr>
            <a:r>
              <a:rPr lang="en-US" sz="1600" dirty="0"/>
              <a:t>At </a:t>
            </a:r>
            <a:r>
              <a:rPr lang="en-US" sz="1600" dirty="0" err="1"/>
              <a:t>Xmeds</a:t>
            </a:r>
            <a:r>
              <a:rPr lang="en-US" sz="1600" dirty="0"/>
              <a:t>, our mission is to advance the future of medicine by leveraging Artificial Intelligence to drive discovery, precision, and transformation across multiple diagnostic domains. We are committed to developing intelligent systems that bridge the gap between biomedical research and clinical application—empowering healthcare professionals with deeper insights, earlier interventions, and more personalized treatment strategies.</a:t>
            </a:r>
          </a:p>
          <a:p>
            <a:pPr algn="just">
              <a:lnSpc>
                <a:spcPct val="90000"/>
              </a:lnSpc>
              <a:spcAft>
                <a:spcPts val="600"/>
              </a:spcAft>
            </a:pPr>
            <a:endParaRPr lang="en-US" sz="900" dirty="0"/>
          </a:p>
          <a:p>
            <a:pPr algn="just">
              <a:lnSpc>
                <a:spcPct val="90000"/>
              </a:lnSpc>
              <a:spcAft>
                <a:spcPts val="600"/>
              </a:spcAft>
            </a:pPr>
            <a:r>
              <a:rPr lang="en-US" sz="1600" dirty="0"/>
              <a:t>Our work spans a spectrum of diagnostic disciplines, from molecular and imaging-based analysis to behavioral and physiological modeling. By integrating Generative AI, Neural Networks, and Biomedical Data Science, we aim to decode the intricate relationships within biological and clinical data, enabling a more comprehensive understanding of health and disease.</a:t>
            </a:r>
          </a:p>
          <a:p>
            <a:pPr algn="just">
              <a:lnSpc>
                <a:spcPct val="90000"/>
              </a:lnSpc>
              <a:spcAft>
                <a:spcPts val="600"/>
              </a:spcAft>
            </a:pPr>
            <a:endParaRPr lang="en-US" sz="900" dirty="0"/>
          </a:p>
          <a:p>
            <a:pPr algn="just">
              <a:lnSpc>
                <a:spcPct val="90000"/>
              </a:lnSpc>
              <a:spcAft>
                <a:spcPts val="600"/>
              </a:spcAft>
            </a:pPr>
            <a:r>
              <a:rPr lang="en-US" sz="1600" dirty="0"/>
              <a:t>Through rigorous research, ethical innovation, and strategic collaboration with clinicians and research institutions, </a:t>
            </a:r>
            <a:r>
              <a:rPr lang="en-US" sz="1600" dirty="0" err="1"/>
              <a:t>Xmeds</a:t>
            </a:r>
            <a:r>
              <a:rPr lang="en-US" sz="1600" dirty="0"/>
              <a:t> strives to redefine how diagnostics are discovered, validated, and delivered. Our mission is to make healthcare more predictive, precise, and profoundly patient-centric—turning scientific discovery into meaningful clinical impact.</a:t>
            </a:r>
          </a:p>
        </p:txBody>
      </p:sp>
      <p:pic>
        <p:nvPicPr>
          <p:cNvPr id="6" name="Picture 5">
            <a:extLst>
              <a:ext uri="{FF2B5EF4-FFF2-40B4-BE49-F238E27FC236}">
                <a16:creationId xmlns:a16="http://schemas.microsoft.com/office/drawing/2014/main" id="{21D022A2-01CE-09BB-337B-66CB6347D4F6}"/>
              </a:ext>
            </a:extLst>
          </p:cNvPr>
          <p:cNvPicPr>
            <a:picLocks noChangeAspect="1"/>
          </p:cNvPicPr>
          <p:nvPr/>
        </p:nvPicPr>
        <p:blipFill>
          <a:blip r:embed="rId2"/>
          <a:srcRect l="11743" r="14354" b="2"/>
          <a:stretch>
            <a:fillRect/>
          </a:stretch>
        </p:blipFill>
        <p:spPr>
          <a:xfrm>
            <a:off x="5733535" y="10"/>
            <a:ext cx="645846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7" name="TextBox 6">
            <a:extLst>
              <a:ext uri="{FF2B5EF4-FFF2-40B4-BE49-F238E27FC236}">
                <a16:creationId xmlns:a16="http://schemas.microsoft.com/office/drawing/2014/main" id="{675C931D-6217-2781-1394-0D89888BFE2E}"/>
              </a:ext>
            </a:extLst>
          </p:cNvPr>
          <p:cNvSpPr txBox="1"/>
          <p:nvPr/>
        </p:nvSpPr>
        <p:spPr>
          <a:xfrm>
            <a:off x="331325" y="717261"/>
            <a:ext cx="1438214" cy="369332"/>
          </a:xfrm>
          <a:prstGeom prst="rect">
            <a:avLst/>
          </a:prstGeom>
          <a:noFill/>
        </p:spPr>
        <p:txBody>
          <a:bodyPr wrap="none" rtlCol="0">
            <a:spAutoFit/>
          </a:bodyPr>
          <a:lstStyle/>
          <a:p>
            <a:r>
              <a:rPr lang="en-US" b="1" dirty="0"/>
              <a:t>Our Mission</a:t>
            </a:r>
          </a:p>
        </p:txBody>
      </p:sp>
    </p:spTree>
    <p:extLst>
      <p:ext uri="{BB962C8B-B14F-4D97-AF65-F5344CB8AC3E}">
        <p14:creationId xmlns:p14="http://schemas.microsoft.com/office/powerpoint/2010/main" val="4136504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4372D17-F2C8-2FDB-E558-AFC8658EAA71}"/>
              </a:ext>
            </a:extLst>
          </p:cNvPr>
          <p:cNvSpPr txBox="1"/>
          <p:nvPr/>
        </p:nvSpPr>
        <p:spPr>
          <a:xfrm>
            <a:off x="379738" y="602570"/>
            <a:ext cx="2200255" cy="570016"/>
          </a:xfrm>
          <a:prstGeom prst="rect">
            <a:avLst/>
          </a:prstGeom>
        </p:spPr>
        <p:txBody>
          <a:bodyPr vert="horz" lIns="91440" tIns="45720" rIns="91440" bIns="45720" rtlCol="0" anchor="ctr">
            <a:normAutofit/>
          </a:bodyPr>
          <a:lstStyle>
            <a:defPPr>
              <a:defRPr lang="en-US"/>
            </a:defPPr>
            <a:lvl1pPr>
              <a:defRPr b="1"/>
            </a:lvl1pPr>
          </a:lstStyle>
          <a:p>
            <a:pPr>
              <a:lnSpc>
                <a:spcPct val="90000"/>
              </a:lnSpc>
              <a:spcBef>
                <a:spcPct val="0"/>
              </a:spcBef>
              <a:spcAft>
                <a:spcPts val="600"/>
              </a:spcAft>
            </a:pPr>
            <a:r>
              <a:rPr lang="en-US" sz="2000" dirty="0">
                <a:latin typeface="+mj-lt"/>
                <a:ea typeface="+mj-ea"/>
                <a:cs typeface="+mj-cs"/>
              </a:rPr>
              <a:t>Our Project</a:t>
            </a:r>
          </a:p>
        </p:txBody>
      </p:sp>
      <p:sp>
        <p:nvSpPr>
          <p:cNvPr id="5" name="TextBox 4">
            <a:extLst>
              <a:ext uri="{FF2B5EF4-FFF2-40B4-BE49-F238E27FC236}">
                <a16:creationId xmlns:a16="http://schemas.microsoft.com/office/drawing/2014/main" id="{A3B28D6E-275C-E47E-5590-71F1DB997F5F}"/>
              </a:ext>
            </a:extLst>
          </p:cNvPr>
          <p:cNvSpPr txBox="1"/>
          <p:nvPr/>
        </p:nvSpPr>
        <p:spPr>
          <a:xfrm>
            <a:off x="379738" y="1347644"/>
            <a:ext cx="5583048" cy="5082843"/>
          </a:xfrm>
          <a:prstGeom prst="rect">
            <a:avLst/>
          </a:prstGeom>
        </p:spPr>
        <p:txBody>
          <a:bodyPr vert="horz" lIns="91440" tIns="45720" rIns="91440" bIns="45720" rtlCol="0">
            <a:noAutofit/>
          </a:bodyPr>
          <a:lstStyle/>
          <a:p>
            <a:pPr algn="just">
              <a:lnSpc>
                <a:spcPct val="90000"/>
              </a:lnSpc>
              <a:spcAft>
                <a:spcPts val="600"/>
              </a:spcAft>
            </a:pPr>
            <a:r>
              <a:rPr lang="en-US" sz="1600" dirty="0"/>
              <a:t>At </a:t>
            </a:r>
            <a:r>
              <a:rPr lang="en-US" sz="1600" dirty="0" err="1"/>
              <a:t>Xmeds</a:t>
            </a:r>
            <a:r>
              <a:rPr lang="en-US" sz="1600" dirty="0"/>
              <a:t>, we are advancing the development of neural network–based AI models designed for the early detection and risk stratification of autoimmune disorders in pregnancy. Our research integrates deep learning architectures with clinical, immunological, and genomic data to identify subtle biomarkers and immunological patterns associated with maternal–fetal immune dysregulation. By leveraging multi-modal datasets—including biomarkers, patient histories, and genomic indicators—our models aim to predict the onset of autoimmune complications with enhanced accuracy, interpretability, and clinical applicability.</a:t>
            </a:r>
          </a:p>
          <a:p>
            <a:pPr indent="-228600" algn="just">
              <a:lnSpc>
                <a:spcPct val="90000"/>
              </a:lnSpc>
              <a:spcAft>
                <a:spcPts val="600"/>
              </a:spcAft>
              <a:buFont typeface="Arial" panose="020B0604020202020204" pitchFamily="34" charset="0"/>
              <a:buChar char="•"/>
            </a:pPr>
            <a:endParaRPr lang="en-US" sz="1600" dirty="0"/>
          </a:p>
          <a:p>
            <a:pPr algn="just">
              <a:lnSpc>
                <a:spcPct val="90000"/>
              </a:lnSpc>
              <a:spcAft>
                <a:spcPts val="600"/>
              </a:spcAft>
            </a:pPr>
            <a:r>
              <a:rPr lang="en-US" sz="1600" dirty="0"/>
              <a:t>This initiative stems from the growing need for personalized and preventive approaches in maternal healthcare. Early recognition of immune-mediated risks enables clinicians to deliver timely interventions and targeted therapies, improving outcomes for both mother and child. Through this work, Xverse Technologies aims to bridge the gap between AI research and clinical practice, advancing the field of precision maternal medicine and redefining how autoimmune complications in pregnancy are understood, predicted, and managed</a:t>
            </a:r>
          </a:p>
          <a:p>
            <a:pPr indent="-228600" algn="just">
              <a:lnSpc>
                <a:spcPct val="90000"/>
              </a:lnSpc>
              <a:spcAft>
                <a:spcPts val="600"/>
              </a:spcAft>
              <a:buFont typeface="Arial" panose="020B0604020202020204" pitchFamily="34" charset="0"/>
              <a:buChar char="•"/>
            </a:pPr>
            <a:endParaRPr lang="en-US" sz="1600" dirty="0"/>
          </a:p>
        </p:txBody>
      </p:sp>
      <p:pic>
        <p:nvPicPr>
          <p:cNvPr id="6" name="Picture 5" descr="A dna structure with many images&#10;&#10;AI-generated content may be incorrect.">
            <a:extLst>
              <a:ext uri="{FF2B5EF4-FFF2-40B4-BE49-F238E27FC236}">
                <a16:creationId xmlns:a16="http://schemas.microsoft.com/office/drawing/2014/main" id="{2AB6F809-2954-54BD-5439-BAA6531CCA76}"/>
              </a:ext>
            </a:extLst>
          </p:cNvPr>
          <p:cNvPicPr>
            <a:picLocks noChangeAspect="1"/>
          </p:cNvPicPr>
          <p:nvPr/>
        </p:nvPicPr>
        <p:blipFill>
          <a:blip r:embed="rId2"/>
          <a:srcRect l="4976"/>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428238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3A86A9F-E5C9-4E69-87DC-2BBFF6694E55}"/>
              </a:ext>
            </a:extLst>
          </p:cNvPr>
          <p:cNvSpPr txBox="1"/>
          <p:nvPr/>
        </p:nvSpPr>
        <p:spPr>
          <a:xfrm>
            <a:off x="379738" y="602570"/>
            <a:ext cx="2200255" cy="570016"/>
          </a:xfrm>
          <a:prstGeom prst="rect">
            <a:avLst/>
          </a:prstGeom>
        </p:spPr>
        <p:txBody>
          <a:bodyPr vert="horz" lIns="91440" tIns="45720" rIns="91440" bIns="45720" rtlCol="0" anchor="ctr">
            <a:normAutofit/>
          </a:bodyPr>
          <a:lstStyle>
            <a:defPPr>
              <a:defRPr lang="en-US"/>
            </a:defPPr>
            <a:lvl1pPr>
              <a:defRPr b="1"/>
            </a:lvl1pPr>
          </a:lstStyle>
          <a:p>
            <a:pPr>
              <a:lnSpc>
                <a:spcPct val="90000"/>
              </a:lnSpc>
              <a:spcBef>
                <a:spcPct val="0"/>
              </a:spcBef>
              <a:spcAft>
                <a:spcPts val="600"/>
              </a:spcAft>
            </a:pPr>
            <a:r>
              <a:rPr lang="en-US" sz="2000" dirty="0">
                <a:latin typeface="+mj-lt"/>
                <a:ea typeface="+mj-ea"/>
                <a:cs typeface="+mj-cs"/>
              </a:rPr>
              <a:t>AI Agents</a:t>
            </a:r>
          </a:p>
        </p:txBody>
      </p:sp>
      <p:pic>
        <p:nvPicPr>
          <p:cNvPr id="5" name="Picture 4">
            <a:extLst>
              <a:ext uri="{FF2B5EF4-FFF2-40B4-BE49-F238E27FC236}">
                <a16:creationId xmlns:a16="http://schemas.microsoft.com/office/drawing/2014/main" id="{F56D207D-9B91-78EA-DF00-AA456A0A7F1E}"/>
              </a:ext>
            </a:extLst>
          </p:cNvPr>
          <p:cNvPicPr>
            <a:picLocks noChangeAspect="1"/>
          </p:cNvPicPr>
          <p:nvPr/>
        </p:nvPicPr>
        <p:blipFill>
          <a:blip r:embed="rId2"/>
          <a:stretch>
            <a:fillRect/>
          </a:stretch>
        </p:blipFill>
        <p:spPr>
          <a:xfrm>
            <a:off x="3079236" y="1172586"/>
            <a:ext cx="5613400" cy="5105400"/>
          </a:xfrm>
          <a:prstGeom prst="rect">
            <a:avLst/>
          </a:prstGeom>
        </p:spPr>
      </p:pic>
    </p:spTree>
    <p:extLst>
      <p:ext uri="{BB962C8B-B14F-4D97-AF65-F5344CB8AC3E}">
        <p14:creationId xmlns:p14="http://schemas.microsoft.com/office/powerpoint/2010/main" val="16271465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B416C2-4D64-CBA5-BEC5-3B8A502037B6}"/>
              </a:ext>
            </a:extLst>
          </p:cNvPr>
          <p:cNvSpPr txBox="1"/>
          <p:nvPr/>
        </p:nvSpPr>
        <p:spPr>
          <a:xfrm>
            <a:off x="8461057" y="-101766"/>
            <a:ext cx="4859527" cy="570016"/>
          </a:xfrm>
          <a:prstGeom prst="rect">
            <a:avLst/>
          </a:prstGeom>
        </p:spPr>
        <p:txBody>
          <a:bodyPr vert="horz" lIns="91440" tIns="45720" rIns="91440" bIns="45720" rtlCol="0" anchor="ctr">
            <a:normAutofit/>
          </a:bodyPr>
          <a:lstStyle>
            <a:defPPr>
              <a:defRPr lang="en-US"/>
            </a:defPPr>
            <a:lvl1pPr>
              <a:defRPr b="1"/>
            </a:lvl1pPr>
          </a:lstStyle>
          <a:p>
            <a:pPr>
              <a:lnSpc>
                <a:spcPct val="90000"/>
              </a:lnSpc>
              <a:spcBef>
                <a:spcPct val="0"/>
              </a:spcBef>
              <a:spcAft>
                <a:spcPts val="600"/>
              </a:spcAft>
            </a:pPr>
            <a:r>
              <a:rPr lang="en-US" sz="2000" dirty="0">
                <a:latin typeface="+mj-lt"/>
                <a:ea typeface="+mj-ea"/>
                <a:cs typeface="+mj-cs"/>
              </a:rPr>
              <a:t>Page after giving login credentials</a:t>
            </a:r>
          </a:p>
        </p:txBody>
      </p:sp>
      <p:sp>
        <p:nvSpPr>
          <p:cNvPr id="5" name="TextBox 4">
            <a:extLst>
              <a:ext uri="{FF2B5EF4-FFF2-40B4-BE49-F238E27FC236}">
                <a16:creationId xmlns:a16="http://schemas.microsoft.com/office/drawing/2014/main" id="{62B3DDDC-25AF-F0B3-1391-5A875095C976}"/>
              </a:ext>
            </a:extLst>
          </p:cNvPr>
          <p:cNvSpPr txBox="1"/>
          <p:nvPr/>
        </p:nvSpPr>
        <p:spPr>
          <a:xfrm>
            <a:off x="939114" y="1405863"/>
            <a:ext cx="1635897" cy="369332"/>
          </a:xfrm>
          <a:prstGeom prst="rect">
            <a:avLst/>
          </a:prstGeom>
          <a:noFill/>
        </p:spPr>
        <p:txBody>
          <a:bodyPr wrap="square" rtlCol="0">
            <a:spAutoFit/>
          </a:bodyPr>
          <a:lstStyle/>
          <a:p>
            <a:r>
              <a:rPr lang="en-US" dirty="0"/>
              <a:t>Patient Name</a:t>
            </a:r>
          </a:p>
        </p:txBody>
      </p:sp>
      <p:sp>
        <p:nvSpPr>
          <p:cNvPr id="6" name="TextBox 5">
            <a:extLst>
              <a:ext uri="{FF2B5EF4-FFF2-40B4-BE49-F238E27FC236}">
                <a16:creationId xmlns:a16="http://schemas.microsoft.com/office/drawing/2014/main" id="{87B5A01A-3575-B4C5-1239-68ABEBA94C27}"/>
              </a:ext>
            </a:extLst>
          </p:cNvPr>
          <p:cNvSpPr txBox="1"/>
          <p:nvPr/>
        </p:nvSpPr>
        <p:spPr>
          <a:xfrm>
            <a:off x="518983" y="347990"/>
            <a:ext cx="1635897" cy="369332"/>
          </a:xfrm>
          <a:prstGeom prst="rect">
            <a:avLst/>
          </a:prstGeom>
          <a:noFill/>
        </p:spPr>
        <p:txBody>
          <a:bodyPr wrap="none" rtlCol="0">
            <a:spAutoFit/>
          </a:bodyPr>
          <a:lstStyle/>
          <a:p>
            <a:r>
              <a:rPr lang="en-US" dirty="0"/>
              <a:t>Patient Details</a:t>
            </a:r>
          </a:p>
        </p:txBody>
      </p:sp>
      <p:sp>
        <p:nvSpPr>
          <p:cNvPr id="7" name="Rectangle 6">
            <a:extLst>
              <a:ext uri="{FF2B5EF4-FFF2-40B4-BE49-F238E27FC236}">
                <a16:creationId xmlns:a16="http://schemas.microsoft.com/office/drawing/2014/main" id="{0CD520A8-3C17-6E78-389F-9537DA9356F3}"/>
              </a:ext>
            </a:extLst>
          </p:cNvPr>
          <p:cNvSpPr/>
          <p:nvPr/>
        </p:nvSpPr>
        <p:spPr>
          <a:xfrm>
            <a:off x="2611793" y="1405863"/>
            <a:ext cx="3022601" cy="369332"/>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2F20C30-BE24-24CB-E97F-E94C5278B2C1}"/>
              </a:ext>
            </a:extLst>
          </p:cNvPr>
          <p:cNvSpPr txBox="1"/>
          <p:nvPr/>
        </p:nvSpPr>
        <p:spPr>
          <a:xfrm>
            <a:off x="939113" y="1899449"/>
            <a:ext cx="1635897" cy="369332"/>
          </a:xfrm>
          <a:prstGeom prst="rect">
            <a:avLst/>
          </a:prstGeom>
          <a:noFill/>
        </p:spPr>
        <p:txBody>
          <a:bodyPr wrap="square" rtlCol="0">
            <a:spAutoFit/>
          </a:bodyPr>
          <a:lstStyle/>
          <a:p>
            <a:r>
              <a:rPr lang="en-US" dirty="0"/>
              <a:t>Patient Age</a:t>
            </a:r>
          </a:p>
        </p:txBody>
      </p:sp>
      <p:sp>
        <p:nvSpPr>
          <p:cNvPr id="9" name="Rectangle 8">
            <a:extLst>
              <a:ext uri="{FF2B5EF4-FFF2-40B4-BE49-F238E27FC236}">
                <a16:creationId xmlns:a16="http://schemas.microsoft.com/office/drawing/2014/main" id="{331F2A55-2298-0AB6-7444-1C251A20E83A}"/>
              </a:ext>
            </a:extLst>
          </p:cNvPr>
          <p:cNvSpPr/>
          <p:nvPr/>
        </p:nvSpPr>
        <p:spPr>
          <a:xfrm>
            <a:off x="2611792" y="1974274"/>
            <a:ext cx="3022601" cy="369332"/>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C542D6D-5066-FBC7-317D-81D8F449D671}"/>
              </a:ext>
            </a:extLst>
          </p:cNvPr>
          <p:cNvSpPr txBox="1"/>
          <p:nvPr/>
        </p:nvSpPr>
        <p:spPr>
          <a:xfrm>
            <a:off x="939113" y="831210"/>
            <a:ext cx="1635897" cy="369332"/>
          </a:xfrm>
          <a:prstGeom prst="rect">
            <a:avLst/>
          </a:prstGeom>
          <a:noFill/>
        </p:spPr>
        <p:txBody>
          <a:bodyPr wrap="square" rtlCol="0">
            <a:spAutoFit/>
          </a:bodyPr>
          <a:lstStyle/>
          <a:p>
            <a:r>
              <a:rPr lang="en-US" dirty="0"/>
              <a:t>Patient ID</a:t>
            </a:r>
          </a:p>
        </p:txBody>
      </p:sp>
      <p:sp>
        <p:nvSpPr>
          <p:cNvPr id="12" name="Rectangle 11">
            <a:extLst>
              <a:ext uri="{FF2B5EF4-FFF2-40B4-BE49-F238E27FC236}">
                <a16:creationId xmlns:a16="http://schemas.microsoft.com/office/drawing/2014/main" id="{D3C2DBB0-5155-DA5B-9054-3A8E2DEC818A}"/>
              </a:ext>
            </a:extLst>
          </p:cNvPr>
          <p:cNvSpPr/>
          <p:nvPr/>
        </p:nvSpPr>
        <p:spPr>
          <a:xfrm>
            <a:off x="2611792" y="831210"/>
            <a:ext cx="3022601" cy="369332"/>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C7BC59F-A0D3-DBEF-F944-48D67AAC2462}"/>
              </a:ext>
            </a:extLst>
          </p:cNvPr>
          <p:cNvSpPr/>
          <p:nvPr/>
        </p:nvSpPr>
        <p:spPr>
          <a:xfrm>
            <a:off x="2611792" y="2485709"/>
            <a:ext cx="3022601" cy="369332"/>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ight Brace 18">
            <a:extLst>
              <a:ext uri="{FF2B5EF4-FFF2-40B4-BE49-F238E27FC236}">
                <a16:creationId xmlns:a16="http://schemas.microsoft.com/office/drawing/2014/main" id="{2466D445-6802-0FE3-C753-13ED5011D402}"/>
              </a:ext>
            </a:extLst>
          </p:cNvPr>
          <p:cNvSpPr/>
          <p:nvPr/>
        </p:nvSpPr>
        <p:spPr>
          <a:xfrm>
            <a:off x="5935362" y="2372451"/>
            <a:ext cx="601362" cy="534118"/>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5EA207E0-D192-EE2F-865B-1869C0F09B34}"/>
              </a:ext>
            </a:extLst>
          </p:cNvPr>
          <p:cNvSpPr/>
          <p:nvPr/>
        </p:nvSpPr>
        <p:spPr>
          <a:xfrm>
            <a:off x="6681283" y="2343606"/>
            <a:ext cx="3022601" cy="534121"/>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We will give option to select Parameter from drop down and enter corresponding value </a:t>
            </a:r>
          </a:p>
        </p:txBody>
      </p:sp>
      <p:sp>
        <p:nvSpPr>
          <p:cNvPr id="21" name="Rectangle 20">
            <a:extLst>
              <a:ext uri="{FF2B5EF4-FFF2-40B4-BE49-F238E27FC236}">
                <a16:creationId xmlns:a16="http://schemas.microsoft.com/office/drawing/2014/main" id="{A256D564-6113-CA78-F542-B585D63095F5}"/>
              </a:ext>
            </a:extLst>
          </p:cNvPr>
          <p:cNvSpPr/>
          <p:nvPr/>
        </p:nvSpPr>
        <p:spPr>
          <a:xfrm>
            <a:off x="852616" y="2474102"/>
            <a:ext cx="1470740" cy="369953"/>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Parameter</a:t>
            </a:r>
          </a:p>
        </p:txBody>
      </p:sp>
      <p:cxnSp>
        <p:nvCxnSpPr>
          <p:cNvPr id="25" name="Straight Arrow Connector 24">
            <a:extLst>
              <a:ext uri="{FF2B5EF4-FFF2-40B4-BE49-F238E27FC236}">
                <a16:creationId xmlns:a16="http://schemas.microsoft.com/office/drawing/2014/main" id="{A33D2894-7089-745C-4A8D-BC71ABF55377}"/>
              </a:ext>
            </a:extLst>
          </p:cNvPr>
          <p:cNvCxnSpPr>
            <a:cxnSpLocks/>
          </p:cNvCxnSpPr>
          <p:nvPr/>
        </p:nvCxnSpPr>
        <p:spPr>
          <a:xfrm flipH="1" flipV="1">
            <a:off x="1865870" y="2906569"/>
            <a:ext cx="289010" cy="60618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0B84E745-9727-9D4C-9FDB-716C90C207B3}"/>
              </a:ext>
            </a:extLst>
          </p:cNvPr>
          <p:cNvSpPr txBox="1"/>
          <p:nvPr/>
        </p:nvSpPr>
        <p:spPr>
          <a:xfrm>
            <a:off x="1675069" y="3512755"/>
            <a:ext cx="1296573" cy="369332"/>
          </a:xfrm>
          <a:prstGeom prst="rect">
            <a:avLst/>
          </a:prstGeom>
          <a:noFill/>
        </p:spPr>
        <p:txBody>
          <a:bodyPr wrap="none" rtlCol="0">
            <a:spAutoFit/>
          </a:bodyPr>
          <a:lstStyle/>
          <a:p>
            <a:r>
              <a:rPr lang="en-US" dirty="0"/>
              <a:t>Drop Down</a:t>
            </a:r>
          </a:p>
        </p:txBody>
      </p:sp>
      <p:sp>
        <p:nvSpPr>
          <p:cNvPr id="27" name="Rounded Rectangle 26">
            <a:extLst>
              <a:ext uri="{FF2B5EF4-FFF2-40B4-BE49-F238E27FC236}">
                <a16:creationId xmlns:a16="http://schemas.microsoft.com/office/drawing/2014/main" id="{112294E3-DC3C-0757-8321-3D789FD0EA3F}"/>
              </a:ext>
            </a:extLst>
          </p:cNvPr>
          <p:cNvSpPr/>
          <p:nvPr/>
        </p:nvSpPr>
        <p:spPr>
          <a:xfrm>
            <a:off x="3089466" y="3209662"/>
            <a:ext cx="988541" cy="395416"/>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Add</a:t>
            </a:r>
          </a:p>
        </p:txBody>
      </p:sp>
      <p:sp>
        <p:nvSpPr>
          <p:cNvPr id="29" name="Rounded Rectangle 28">
            <a:extLst>
              <a:ext uri="{FF2B5EF4-FFF2-40B4-BE49-F238E27FC236}">
                <a16:creationId xmlns:a16="http://schemas.microsoft.com/office/drawing/2014/main" id="{A76415B3-F578-8E48-AB39-735D6D32F082}"/>
              </a:ext>
            </a:extLst>
          </p:cNvPr>
          <p:cNvSpPr/>
          <p:nvPr/>
        </p:nvSpPr>
        <p:spPr>
          <a:xfrm>
            <a:off x="4305828" y="3209662"/>
            <a:ext cx="988541" cy="395416"/>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Submit</a:t>
            </a:r>
          </a:p>
        </p:txBody>
      </p:sp>
      <p:graphicFrame>
        <p:nvGraphicFramePr>
          <p:cNvPr id="30" name="Table 29">
            <a:extLst>
              <a:ext uri="{FF2B5EF4-FFF2-40B4-BE49-F238E27FC236}">
                <a16:creationId xmlns:a16="http://schemas.microsoft.com/office/drawing/2014/main" id="{6C9885E7-70B3-4C23-F80D-B78639411811}"/>
              </a:ext>
            </a:extLst>
          </p:cNvPr>
          <p:cNvGraphicFramePr>
            <a:graphicFrameLocks noGrp="1"/>
          </p:cNvGraphicFramePr>
          <p:nvPr>
            <p:extLst>
              <p:ext uri="{D42A27DB-BD31-4B8C-83A1-F6EECF244321}">
                <p14:modId xmlns:p14="http://schemas.microsoft.com/office/powerpoint/2010/main" val="3825102469"/>
              </p:ext>
            </p:extLst>
          </p:nvPr>
        </p:nvGraphicFramePr>
        <p:xfrm>
          <a:off x="2010375" y="4320762"/>
          <a:ext cx="4517082" cy="1112520"/>
        </p:xfrm>
        <a:graphic>
          <a:graphicData uri="http://schemas.openxmlformats.org/drawingml/2006/table">
            <a:tbl>
              <a:tblPr firstRow="1" bandRow="1">
                <a:tableStyleId>{5C22544A-7EE6-4342-B048-85BDC9FD1C3A}</a:tableStyleId>
              </a:tblPr>
              <a:tblGrid>
                <a:gridCol w="1505694">
                  <a:extLst>
                    <a:ext uri="{9D8B030D-6E8A-4147-A177-3AD203B41FA5}">
                      <a16:colId xmlns:a16="http://schemas.microsoft.com/office/drawing/2014/main" val="2467203859"/>
                    </a:ext>
                  </a:extLst>
                </a:gridCol>
                <a:gridCol w="1505694">
                  <a:extLst>
                    <a:ext uri="{9D8B030D-6E8A-4147-A177-3AD203B41FA5}">
                      <a16:colId xmlns:a16="http://schemas.microsoft.com/office/drawing/2014/main" val="2903711686"/>
                    </a:ext>
                  </a:extLst>
                </a:gridCol>
                <a:gridCol w="1505694">
                  <a:extLst>
                    <a:ext uri="{9D8B030D-6E8A-4147-A177-3AD203B41FA5}">
                      <a16:colId xmlns:a16="http://schemas.microsoft.com/office/drawing/2014/main" val="845542921"/>
                    </a:ext>
                  </a:extLst>
                </a:gridCol>
              </a:tblGrid>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51682424"/>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061980468"/>
                  </a:ext>
                </a:extLst>
              </a:tr>
              <a:tr h="370840">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2940834702"/>
                  </a:ext>
                </a:extLst>
              </a:tr>
            </a:tbl>
          </a:graphicData>
        </a:graphic>
      </p:graphicFrame>
      <p:sp>
        <p:nvSpPr>
          <p:cNvPr id="33" name="TextBox 32">
            <a:extLst>
              <a:ext uri="{FF2B5EF4-FFF2-40B4-BE49-F238E27FC236}">
                <a16:creationId xmlns:a16="http://schemas.microsoft.com/office/drawing/2014/main" id="{F801E167-3323-E000-E6A7-CA3DAED40927}"/>
              </a:ext>
            </a:extLst>
          </p:cNvPr>
          <p:cNvSpPr txBox="1"/>
          <p:nvPr/>
        </p:nvSpPr>
        <p:spPr>
          <a:xfrm>
            <a:off x="1675069" y="5502625"/>
            <a:ext cx="5240217" cy="369332"/>
          </a:xfrm>
          <a:prstGeom prst="rect">
            <a:avLst/>
          </a:prstGeom>
          <a:noFill/>
        </p:spPr>
        <p:txBody>
          <a:bodyPr wrap="none" rtlCol="0">
            <a:spAutoFit/>
          </a:bodyPr>
          <a:lstStyle/>
          <a:p>
            <a:r>
              <a:rPr lang="en-US" dirty="0"/>
              <a:t>Post Submit all details should come in tabular form</a:t>
            </a:r>
          </a:p>
        </p:txBody>
      </p:sp>
      <p:sp>
        <p:nvSpPr>
          <p:cNvPr id="37" name="Rounded Rectangle 36">
            <a:extLst>
              <a:ext uri="{FF2B5EF4-FFF2-40B4-BE49-F238E27FC236}">
                <a16:creationId xmlns:a16="http://schemas.microsoft.com/office/drawing/2014/main" id="{0BAA3843-A87F-6936-FCED-7F2B25FF5EE0}"/>
              </a:ext>
            </a:extLst>
          </p:cNvPr>
          <p:cNvSpPr/>
          <p:nvPr/>
        </p:nvSpPr>
        <p:spPr>
          <a:xfrm>
            <a:off x="2677022" y="6148966"/>
            <a:ext cx="3236309" cy="395416"/>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Run Diagnostic AI Model</a:t>
            </a:r>
          </a:p>
        </p:txBody>
      </p:sp>
    </p:spTree>
    <p:extLst>
      <p:ext uri="{BB962C8B-B14F-4D97-AF65-F5344CB8AC3E}">
        <p14:creationId xmlns:p14="http://schemas.microsoft.com/office/powerpoint/2010/main" val="30692532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831B7C6B-9F8F-48DD-4ECE-A6DA19986622}"/>
              </a:ext>
            </a:extLst>
          </p:cNvPr>
          <p:cNvSpPr/>
          <p:nvPr/>
        </p:nvSpPr>
        <p:spPr>
          <a:xfrm>
            <a:off x="3764417" y="452501"/>
            <a:ext cx="3236309" cy="395416"/>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Run Diagnostic AI Model</a:t>
            </a:r>
          </a:p>
        </p:txBody>
      </p:sp>
      <p:pic>
        <p:nvPicPr>
          <p:cNvPr id="6" name="Picture 5">
            <a:extLst>
              <a:ext uri="{FF2B5EF4-FFF2-40B4-BE49-F238E27FC236}">
                <a16:creationId xmlns:a16="http://schemas.microsoft.com/office/drawing/2014/main" id="{11E9CD39-8D89-24A0-AA2C-CBB2EAC39BD4}"/>
              </a:ext>
            </a:extLst>
          </p:cNvPr>
          <p:cNvPicPr>
            <a:picLocks noChangeAspect="1"/>
          </p:cNvPicPr>
          <p:nvPr/>
        </p:nvPicPr>
        <p:blipFill>
          <a:blip r:embed="rId2"/>
          <a:stretch>
            <a:fillRect/>
          </a:stretch>
        </p:blipFill>
        <p:spPr>
          <a:xfrm>
            <a:off x="3292563" y="2754355"/>
            <a:ext cx="3936140" cy="3522877"/>
          </a:xfrm>
          <a:prstGeom prst="rect">
            <a:avLst/>
          </a:prstGeom>
        </p:spPr>
      </p:pic>
      <p:pic>
        <p:nvPicPr>
          <p:cNvPr id="7" name="Picture 6">
            <a:extLst>
              <a:ext uri="{FF2B5EF4-FFF2-40B4-BE49-F238E27FC236}">
                <a16:creationId xmlns:a16="http://schemas.microsoft.com/office/drawing/2014/main" id="{66474682-C148-5B7E-0709-AA54EC3F33F9}"/>
              </a:ext>
            </a:extLst>
          </p:cNvPr>
          <p:cNvPicPr>
            <a:picLocks noChangeAspect="1"/>
          </p:cNvPicPr>
          <p:nvPr/>
        </p:nvPicPr>
        <p:blipFill>
          <a:blip r:embed="rId3"/>
          <a:stretch>
            <a:fillRect/>
          </a:stretch>
        </p:blipFill>
        <p:spPr>
          <a:xfrm>
            <a:off x="2849435" y="1012053"/>
            <a:ext cx="5066271" cy="1175093"/>
          </a:xfrm>
          <a:prstGeom prst="rect">
            <a:avLst/>
          </a:prstGeom>
        </p:spPr>
      </p:pic>
      <p:sp>
        <p:nvSpPr>
          <p:cNvPr id="8" name="TextBox 7">
            <a:extLst>
              <a:ext uri="{FF2B5EF4-FFF2-40B4-BE49-F238E27FC236}">
                <a16:creationId xmlns:a16="http://schemas.microsoft.com/office/drawing/2014/main" id="{B962040A-49A5-3F75-4E89-74C76CFB0139}"/>
              </a:ext>
            </a:extLst>
          </p:cNvPr>
          <p:cNvSpPr txBox="1"/>
          <p:nvPr/>
        </p:nvSpPr>
        <p:spPr>
          <a:xfrm>
            <a:off x="2513355" y="2187146"/>
            <a:ext cx="5738430" cy="369332"/>
          </a:xfrm>
          <a:prstGeom prst="rect">
            <a:avLst/>
          </a:prstGeom>
          <a:noFill/>
        </p:spPr>
        <p:txBody>
          <a:bodyPr wrap="none" rtlCol="0">
            <a:spAutoFit/>
          </a:bodyPr>
          <a:lstStyle/>
          <a:p>
            <a:r>
              <a:rPr lang="en-US" dirty="0"/>
              <a:t>Animation showing as if model is running at the backend</a:t>
            </a:r>
          </a:p>
        </p:txBody>
      </p:sp>
      <p:sp>
        <p:nvSpPr>
          <p:cNvPr id="9" name="TextBox 8">
            <a:extLst>
              <a:ext uri="{FF2B5EF4-FFF2-40B4-BE49-F238E27FC236}">
                <a16:creationId xmlns:a16="http://schemas.microsoft.com/office/drawing/2014/main" id="{FB3FA35A-FF48-8AD8-171F-426AE10BD6C0}"/>
              </a:ext>
            </a:extLst>
          </p:cNvPr>
          <p:cNvSpPr txBox="1"/>
          <p:nvPr/>
        </p:nvSpPr>
        <p:spPr>
          <a:xfrm>
            <a:off x="2703952" y="6396664"/>
            <a:ext cx="5424562" cy="369332"/>
          </a:xfrm>
          <a:prstGeom prst="rect">
            <a:avLst/>
          </a:prstGeom>
          <a:noFill/>
        </p:spPr>
        <p:txBody>
          <a:bodyPr wrap="none" rtlCol="0">
            <a:spAutoFit/>
          </a:bodyPr>
          <a:lstStyle/>
          <a:p>
            <a:r>
              <a:rPr lang="en-US" dirty="0"/>
              <a:t>Final Graphical report (this will come from ML model)</a:t>
            </a:r>
          </a:p>
        </p:txBody>
      </p:sp>
      <p:sp>
        <p:nvSpPr>
          <p:cNvPr id="10" name="TextBox 9">
            <a:extLst>
              <a:ext uri="{FF2B5EF4-FFF2-40B4-BE49-F238E27FC236}">
                <a16:creationId xmlns:a16="http://schemas.microsoft.com/office/drawing/2014/main" id="{174B315E-1B84-BD6A-046C-31F3D04CB0A5}"/>
              </a:ext>
            </a:extLst>
          </p:cNvPr>
          <p:cNvSpPr txBox="1"/>
          <p:nvPr/>
        </p:nvSpPr>
        <p:spPr>
          <a:xfrm>
            <a:off x="7558777" y="2754355"/>
            <a:ext cx="3760012" cy="3522877"/>
          </a:xfrm>
          <a:prstGeom prst="rect">
            <a:avLst/>
          </a:prstGeom>
        </p:spPr>
        <p:txBody>
          <a:bodyPr vert="horz" lIns="91440" tIns="45720" rIns="91440" bIns="45720" rtlCol="0">
            <a:noAutofit/>
          </a:bodyPr>
          <a:lstStyle/>
          <a:p>
            <a:pPr algn="just">
              <a:lnSpc>
                <a:spcPct val="90000"/>
              </a:lnSpc>
              <a:spcAft>
                <a:spcPts val="600"/>
              </a:spcAft>
            </a:pPr>
            <a:r>
              <a:rPr lang="en-US" sz="1600" b="1" dirty="0"/>
              <a:t>LLM Generated Report</a:t>
            </a:r>
          </a:p>
          <a:p>
            <a:pPr algn="just">
              <a:lnSpc>
                <a:spcPct val="90000"/>
              </a:lnSpc>
              <a:spcAft>
                <a:spcPts val="600"/>
              </a:spcAft>
            </a:pPr>
            <a:endParaRPr lang="en-US" sz="1600" dirty="0"/>
          </a:p>
          <a:p>
            <a:pPr algn="just">
              <a:lnSpc>
                <a:spcPct val="90000"/>
              </a:lnSpc>
              <a:spcAft>
                <a:spcPts val="600"/>
              </a:spcAft>
            </a:pPr>
            <a:r>
              <a:rPr lang="en-US" sz="1600" dirty="0" err="1"/>
              <a:t>Gloop-flomp</a:t>
            </a:r>
            <a:r>
              <a:rPr lang="en-US" sz="1600" dirty="0"/>
              <a:t>, the </a:t>
            </a:r>
            <a:r>
              <a:rPr lang="en-US" sz="1600" dirty="0" err="1"/>
              <a:t>zizzle-wumpkin</a:t>
            </a:r>
            <a:r>
              <a:rPr lang="en-US" sz="1600" dirty="0"/>
              <a:t> burbled, causing the chromatically challenged </a:t>
            </a:r>
            <a:r>
              <a:rPr lang="en-US" sz="1600" dirty="0" err="1"/>
              <a:t>snorfnagle</a:t>
            </a:r>
            <a:r>
              <a:rPr lang="en-US" sz="1600" dirty="0"/>
              <a:t> to spontaneously combust into a puff of glitter-infused moonbeams. </a:t>
            </a:r>
            <a:r>
              <a:rPr lang="en-US" sz="1600" dirty="0" err="1"/>
              <a:t>Qwertyuiop</a:t>
            </a:r>
            <a:r>
              <a:rPr lang="en-US" sz="1600" dirty="0"/>
              <a:t> grumbled, adjusting its asymmetrical gribble-widget, wondering if the </a:t>
            </a:r>
            <a:r>
              <a:rPr lang="en-US" sz="1600" dirty="0" err="1"/>
              <a:t>blibbity</a:t>
            </a:r>
            <a:r>
              <a:rPr lang="en-US" sz="1600" dirty="0"/>
              <a:t>-blab was truly ready for interdimensional sock-puppetry. Meanwhile, down in the </a:t>
            </a:r>
            <a:r>
              <a:rPr lang="en-US" sz="1600" dirty="0" err="1"/>
              <a:t>frobbled</a:t>
            </a:r>
            <a:r>
              <a:rPr lang="en-US" sz="1600" dirty="0"/>
              <a:t>-doo, the preposterous </a:t>
            </a:r>
            <a:r>
              <a:rPr lang="en-US" sz="1600" dirty="0" err="1"/>
              <a:t>squibble</a:t>
            </a:r>
            <a:r>
              <a:rPr lang="en-US" sz="1600" dirty="0"/>
              <a:t>-doodle continued its tireless quest for the legendary cheese-flavored earwax of </a:t>
            </a:r>
            <a:r>
              <a:rPr lang="en-US" sz="1600" dirty="0" err="1"/>
              <a:t>Zorp</a:t>
            </a:r>
            <a:r>
              <a:rPr lang="en-US" sz="1600" dirty="0"/>
              <a:t>.</a:t>
            </a:r>
            <a:endParaRPr lang="en-US" sz="900" dirty="0"/>
          </a:p>
        </p:txBody>
      </p:sp>
      <p:sp>
        <p:nvSpPr>
          <p:cNvPr id="11" name="Rounded Rectangle 10">
            <a:extLst>
              <a:ext uri="{FF2B5EF4-FFF2-40B4-BE49-F238E27FC236}">
                <a16:creationId xmlns:a16="http://schemas.microsoft.com/office/drawing/2014/main" id="{FAEC44FF-303B-0E40-2090-994E64F0E70C}"/>
              </a:ext>
            </a:extLst>
          </p:cNvPr>
          <p:cNvSpPr/>
          <p:nvPr/>
        </p:nvSpPr>
        <p:spPr>
          <a:xfrm>
            <a:off x="8450242" y="6429035"/>
            <a:ext cx="988541" cy="395416"/>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Save</a:t>
            </a:r>
          </a:p>
        </p:txBody>
      </p:sp>
      <p:sp>
        <p:nvSpPr>
          <p:cNvPr id="12" name="Rounded Rectangle 11">
            <a:extLst>
              <a:ext uri="{FF2B5EF4-FFF2-40B4-BE49-F238E27FC236}">
                <a16:creationId xmlns:a16="http://schemas.microsoft.com/office/drawing/2014/main" id="{712F63BB-22FA-E82F-8330-CD2FDA0D0D28}"/>
              </a:ext>
            </a:extLst>
          </p:cNvPr>
          <p:cNvSpPr/>
          <p:nvPr/>
        </p:nvSpPr>
        <p:spPr>
          <a:xfrm>
            <a:off x="9591183" y="6429035"/>
            <a:ext cx="988541" cy="395416"/>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Print</a:t>
            </a:r>
          </a:p>
        </p:txBody>
      </p:sp>
    </p:spTree>
    <p:extLst>
      <p:ext uri="{BB962C8B-B14F-4D97-AF65-F5344CB8AC3E}">
        <p14:creationId xmlns:p14="http://schemas.microsoft.com/office/powerpoint/2010/main" val="4058442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84</TotalTime>
  <Words>648</Words>
  <Application>Microsoft Macintosh PowerPoint</Application>
  <PresentationFormat>Widescreen</PresentationFormat>
  <Paragraphs>39</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Misra, Amit A.</dc:creator>
  <cp:lastModifiedBy>Misra, Amit A.</cp:lastModifiedBy>
  <cp:revision>1</cp:revision>
  <dcterms:created xsi:type="dcterms:W3CDTF">2025-11-12T16:11:44Z</dcterms:created>
  <dcterms:modified xsi:type="dcterms:W3CDTF">2025-11-12T17:36:22Z</dcterms:modified>
</cp:coreProperties>
</file>

<file path=docProps/thumbnail.jpeg>
</file>